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3" r:id="rId3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500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57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1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24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49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3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92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729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77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98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84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98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83539-328C-4965-A54D-4A82A34231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0DECCE-F934-43EC-A936-817CFF945B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43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188D3-75CB-14A0-5587-F9972BBD7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29DDF8-0173-4785-6557-BAA312C6D506}"/>
              </a:ext>
            </a:extLst>
          </p:cNvPr>
          <p:cNvSpPr txBox="1"/>
          <p:nvPr/>
        </p:nvSpPr>
        <p:spPr>
          <a:xfrm>
            <a:off x="43196" y="1586829"/>
            <a:ext cx="940560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　</a:t>
            </a:r>
            <a:r>
              <a:rPr kumimoji="1" lang="ja-JP" altLang="en-US" sz="1400" b="1" dirty="0"/>
              <a:t>・取組内容（どのような取組を、誰が、いつから、どのように実施しているか）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・取組を始める・継続するために工夫した（している）こと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・効果や反応（参加者の反応、運動量や職場の雰囲気の変化などの実施によって感じられた効果）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・職場の仕組みや環境整備の内容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・今後の予定（発展させたいことなど）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　・その他取組におけるポイント</a:t>
            </a:r>
            <a:endParaRPr kumimoji="1" lang="en-US" altLang="ja-JP" sz="1400" b="1" dirty="0"/>
          </a:p>
          <a:p>
            <a:r>
              <a:rPr kumimoji="1" lang="ja-JP" altLang="en-US" sz="1400" dirty="0"/>
              <a:t>　について、</a:t>
            </a:r>
            <a:r>
              <a:rPr kumimoji="1" lang="ja-JP" altLang="en-US" sz="1400" b="1" dirty="0"/>
              <a:t>写真や図なども使用して</a:t>
            </a:r>
            <a:r>
              <a:rPr kumimoji="1" lang="ja-JP" altLang="en-US" sz="1400" dirty="0"/>
              <a:t>わかりやすく記載してください。</a:t>
            </a:r>
            <a:endParaRPr kumimoji="1" lang="en-US" altLang="ja-JP" sz="1400" dirty="0"/>
          </a:p>
          <a:p>
            <a:r>
              <a:rPr kumimoji="1" lang="ja-JP" altLang="en-US" sz="1400" dirty="0"/>
              <a:t>　</a:t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写真は実際に撮影したものを使ってください。（イメージ写真</a:t>
            </a:r>
            <a:r>
              <a:rPr kumimoji="1" lang="en-US" altLang="ja-JP" sz="1400" dirty="0"/>
              <a:t>NG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r>
              <a:rPr kumimoji="1" lang="ja-JP" altLang="en-US" sz="1400" dirty="0"/>
              <a:t>　</a:t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今後の予定を記載する場合は、実施済の内容と明確に分けて記載してください。</a:t>
            </a:r>
            <a:endParaRPr kumimoji="1" lang="en-US" altLang="ja-JP" sz="1400" dirty="0"/>
          </a:p>
          <a:p>
            <a:r>
              <a:rPr kumimoji="1" lang="ja-JP" altLang="en-US" sz="1400" dirty="0"/>
              <a:t>　</a:t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特別賞における「スニーカービズ」「あるこう県寄付」を取り入れている場合は、その旨を明記してください。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D042A76-F0E2-6828-B865-951EBE7F82EA}"/>
              </a:ext>
            </a:extLst>
          </p:cNvPr>
          <p:cNvSpPr/>
          <p:nvPr/>
        </p:nvSpPr>
        <p:spPr>
          <a:xfrm>
            <a:off x="61707" y="1497582"/>
            <a:ext cx="9782586" cy="3553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4E359F-78E5-ED1E-9A9F-614C21DAA5F6}"/>
              </a:ext>
            </a:extLst>
          </p:cNvPr>
          <p:cNvSpPr txBox="1"/>
          <p:nvPr/>
        </p:nvSpPr>
        <p:spPr>
          <a:xfrm>
            <a:off x="68455" y="1183398"/>
            <a:ext cx="2538210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</a:rPr>
              <a:t>取組の内容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8494C7E-8C9B-77D1-0A64-15A9DA9ED6C6}"/>
              </a:ext>
            </a:extLst>
          </p:cNvPr>
          <p:cNvSpPr txBox="1"/>
          <p:nvPr/>
        </p:nvSpPr>
        <p:spPr>
          <a:xfrm>
            <a:off x="61706" y="5157723"/>
            <a:ext cx="3780621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</a:rPr>
              <a:t>「コレ」だから継続できる！定着する！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1A2C132-38C2-86CC-E150-FAF51291CAB8}"/>
              </a:ext>
            </a:extLst>
          </p:cNvPr>
          <p:cNvSpPr/>
          <p:nvPr/>
        </p:nvSpPr>
        <p:spPr>
          <a:xfrm>
            <a:off x="4809319" y="5465500"/>
            <a:ext cx="5034972" cy="127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0174EE9-A3CA-D888-4DB6-F2211D9B4141}"/>
              </a:ext>
            </a:extLst>
          </p:cNvPr>
          <p:cNvSpPr txBox="1"/>
          <p:nvPr/>
        </p:nvSpPr>
        <p:spPr>
          <a:xfrm>
            <a:off x="61706" y="5532311"/>
            <a:ext cx="451029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継続できる工夫を理由とともに記載してください。</a:t>
            </a:r>
            <a:endParaRPr kumimoji="1" lang="en-US" altLang="ja-JP" sz="1400" dirty="0"/>
          </a:p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取組の内容との重複可</a:t>
            </a:r>
            <a:endParaRPr kumimoji="1" lang="en-US" altLang="ja-JP" sz="14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00F463-1CCF-B16E-8064-8C5582C9C2DB}"/>
              </a:ext>
            </a:extLst>
          </p:cNvPr>
          <p:cNvSpPr txBox="1"/>
          <p:nvPr/>
        </p:nvSpPr>
        <p:spPr>
          <a:xfrm>
            <a:off x="4286250" y="3823711"/>
            <a:ext cx="5302213" cy="116955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C00000"/>
                </a:solidFill>
              </a:rPr>
              <a:t>　注意事項</a:t>
            </a:r>
            <a:endParaRPr kumimoji="1" lang="en-US" altLang="ja-JP" sz="1400" dirty="0">
              <a:solidFill>
                <a:srgbClr val="C00000"/>
              </a:solidFill>
            </a:endParaRPr>
          </a:p>
          <a:p>
            <a:r>
              <a:rPr kumimoji="1" lang="ja-JP" altLang="en-US" sz="1400" dirty="0">
                <a:solidFill>
                  <a:srgbClr val="C00000"/>
                </a:solidFill>
              </a:rPr>
              <a:t>・スライド比率・サイズ・枚数は変更しないでください。</a:t>
            </a:r>
            <a:endParaRPr kumimoji="1" lang="en-US" altLang="ja-JP" sz="1400" dirty="0">
              <a:solidFill>
                <a:srgbClr val="C00000"/>
              </a:solidFill>
            </a:endParaRPr>
          </a:p>
          <a:p>
            <a:r>
              <a:rPr kumimoji="1" lang="ja-JP" altLang="en-US" sz="1400" dirty="0">
                <a:solidFill>
                  <a:srgbClr val="C00000"/>
                </a:solidFill>
              </a:rPr>
              <a:t>・青着色部分は白抜き文字含め、変更しないでください。</a:t>
            </a:r>
            <a:endParaRPr kumimoji="1" lang="en-US" altLang="ja-JP" sz="1400" dirty="0">
              <a:solidFill>
                <a:srgbClr val="C00000"/>
              </a:solidFill>
            </a:endParaRPr>
          </a:p>
          <a:p>
            <a:r>
              <a:rPr kumimoji="1" lang="ja-JP" altLang="en-US" sz="1400" dirty="0">
                <a:solidFill>
                  <a:srgbClr val="C00000"/>
                </a:solidFill>
              </a:rPr>
              <a:t>・本文の文字の最低サイズは</a:t>
            </a:r>
            <a:r>
              <a:rPr kumimoji="1" lang="en-US" altLang="ja-JP" sz="1400" dirty="0">
                <a:solidFill>
                  <a:srgbClr val="C00000"/>
                </a:solidFill>
              </a:rPr>
              <a:t>12</a:t>
            </a:r>
            <a:r>
              <a:rPr kumimoji="1" lang="ja-JP" altLang="en-US" sz="1400" dirty="0">
                <a:solidFill>
                  <a:srgbClr val="C00000"/>
                </a:solidFill>
              </a:rPr>
              <a:t>ポイントで作成してください。</a:t>
            </a:r>
            <a:endParaRPr kumimoji="1" lang="en-US" altLang="ja-JP" sz="1400" dirty="0">
              <a:solidFill>
                <a:srgbClr val="C00000"/>
              </a:solidFill>
            </a:endParaRPr>
          </a:p>
          <a:p>
            <a:r>
              <a:rPr kumimoji="1" lang="ja-JP" altLang="en-US" sz="1400" dirty="0">
                <a:solidFill>
                  <a:srgbClr val="C00000"/>
                </a:solidFill>
              </a:rPr>
              <a:t>・モノクロ印刷でも判読できる配色としてください。</a:t>
            </a:r>
            <a:endParaRPr kumimoji="1" lang="en-US" altLang="ja-JP" sz="1400" dirty="0">
              <a:solidFill>
                <a:srgbClr val="C0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AB4D815-119D-339A-073E-7632FAD644F4}"/>
              </a:ext>
            </a:extLst>
          </p:cNvPr>
          <p:cNvSpPr txBox="1"/>
          <p:nvPr/>
        </p:nvSpPr>
        <p:spPr>
          <a:xfrm>
            <a:off x="4809319" y="5147151"/>
            <a:ext cx="3558826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</a:rPr>
              <a:t>第一歩のために「ココ」を参考にして！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B9A155B-3348-33F7-79D9-AF7E68B4AE29}"/>
              </a:ext>
            </a:extLst>
          </p:cNvPr>
          <p:cNvSpPr/>
          <p:nvPr/>
        </p:nvSpPr>
        <p:spPr>
          <a:xfrm>
            <a:off x="61708" y="5465500"/>
            <a:ext cx="4639602" cy="127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C3B5C5E-A62B-2C63-E606-3ADF459F9582}"/>
              </a:ext>
            </a:extLst>
          </p:cNvPr>
          <p:cNvSpPr txBox="1"/>
          <p:nvPr/>
        </p:nvSpPr>
        <p:spPr>
          <a:xfrm>
            <a:off x="4809319" y="5550582"/>
            <a:ext cx="38745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kumimoji="1"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EB4C524-77AB-6241-D2F4-809A0879288E}"/>
              </a:ext>
            </a:extLst>
          </p:cNvPr>
          <p:cNvSpPr txBox="1"/>
          <p:nvPr/>
        </p:nvSpPr>
        <p:spPr>
          <a:xfrm>
            <a:off x="4809318" y="5525364"/>
            <a:ext cx="501646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運動への取組の第一歩としておすすめしたい、内容、仕組み又は着眼点を、他の職場にアピールする形で記載してください。</a:t>
            </a:r>
            <a:endParaRPr kumimoji="1" lang="en-US" altLang="ja-JP" sz="1400" dirty="0"/>
          </a:p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取組の内容との重複可</a:t>
            </a:r>
            <a:endParaRPr kumimoji="1" lang="en-US" altLang="ja-JP" sz="1400" dirty="0"/>
          </a:p>
        </p:txBody>
      </p:sp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29910DE0-C76C-B2AE-7AFD-C31A7A354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522668"/>
              </p:ext>
            </p:extLst>
          </p:nvPr>
        </p:nvGraphicFramePr>
        <p:xfrm>
          <a:off x="164582" y="131484"/>
          <a:ext cx="9679709" cy="919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5673">
                  <a:extLst>
                    <a:ext uri="{9D8B030D-6E8A-4147-A177-3AD203B41FA5}">
                      <a16:colId xmlns:a16="http://schemas.microsoft.com/office/drawing/2014/main" val="3870283698"/>
                    </a:ext>
                  </a:extLst>
                </a:gridCol>
                <a:gridCol w="4858327">
                  <a:extLst>
                    <a:ext uri="{9D8B030D-6E8A-4147-A177-3AD203B41FA5}">
                      <a16:colId xmlns:a16="http://schemas.microsoft.com/office/drawing/2014/main" val="2736161118"/>
                    </a:ext>
                  </a:extLst>
                </a:gridCol>
                <a:gridCol w="1450109">
                  <a:extLst>
                    <a:ext uri="{9D8B030D-6E8A-4147-A177-3AD203B41FA5}">
                      <a16:colId xmlns:a16="http://schemas.microsoft.com/office/drawing/2014/main" val="102697722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41450603"/>
                    </a:ext>
                  </a:extLst>
                </a:gridCol>
              </a:tblGrid>
              <a:tr h="306493">
                <a:tc rowSpan="3">
                  <a:txBody>
                    <a:bodyPr/>
                    <a:lstStyle/>
                    <a:p>
                      <a:r>
                        <a:rPr kumimoji="1" lang="ja-JP" altLang="en-US" dirty="0"/>
                        <a:t>法人・自治体のロゴマーク</a:t>
                      </a:r>
                    </a:p>
                  </a:txBody>
                  <a:tcPr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/>
                        <a:t>応募する取組のタイトル</a:t>
                      </a:r>
                      <a:endParaRPr kumimoji="1" lang="en-US" altLang="ja-JP" sz="2400" b="1" dirty="0"/>
                    </a:p>
                    <a:p>
                      <a:pPr algn="ctr"/>
                      <a:r>
                        <a:rPr kumimoji="1" lang="en-US" altLang="ja-JP" sz="2400" b="1" dirty="0"/>
                        <a:t>※20</a:t>
                      </a:r>
                      <a:r>
                        <a:rPr kumimoji="1" lang="ja-JP" altLang="en-US" sz="2400" b="1" dirty="0"/>
                        <a:t>字以内</a:t>
                      </a:r>
                      <a:endParaRPr kumimoji="1" lang="en-US" altLang="ja-JP" sz="2400" b="1" dirty="0"/>
                    </a:p>
                  </a:txBody>
                  <a:tcPr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法人等名称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〇〇〇</a:t>
                      </a:r>
                      <a:r>
                        <a:rPr kumimoji="1" lang="en-US" altLang="ja-JP" sz="1200" dirty="0"/>
                        <a:t>※</a:t>
                      </a:r>
                      <a:r>
                        <a:rPr kumimoji="1" lang="ja-JP" altLang="en-US" sz="1200" dirty="0"/>
                        <a:t>略称可</a:t>
                      </a:r>
                    </a:p>
                  </a:txBody>
                  <a:tcPr anchor="ctr"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141239"/>
                  </a:ext>
                </a:extLst>
              </a:tr>
              <a:tr h="306493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業界・業種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〇〇〇</a:t>
                      </a:r>
                    </a:p>
                  </a:txBody>
                  <a:tcPr anchor="ctr"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225038"/>
                  </a:ext>
                </a:extLst>
              </a:tr>
              <a:tr h="306493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solidFill>
                            <a:schemeClr val="bg1"/>
                          </a:solidFill>
                        </a:rPr>
                        <a:t>取組主体・規模</a:t>
                      </a:r>
                    </a:p>
                  </a:txBody>
                  <a:tcPr anchor="ctr">
                    <a:lnL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〇〇課（〇人）</a:t>
                      </a:r>
                    </a:p>
                  </a:txBody>
                  <a:tcPr anchor="ctr">
                    <a:lnR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892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486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8B15E-8715-3768-1E8D-0A7F53210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26A8FE1-8C79-F319-E97F-86D100FF8EA1}"/>
              </a:ext>
            </a:extLst>
          </p:cNvPr>
          <p:cNvSpPr txBox="1"/>
          <p:nvPr/>
        </p:nvSpPr>
        <p:spPr>
          <a:xfrm>
            <a:off x="4257964" y="89145"/>
            <a:ext cx="5541817" cy="5232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C00000"/>
                </a:solidFill>
              </a:rPr>
              <a:t>※</a:t>
            </a:r>
            <a:r>
              <a:rPr kumimoji="1" lang="ja-JP" altLang="en-US" sz="1400" dirty="0">
                <a:solidFill>
                  <a:srgbClr val="C00000"/>
                </a:solidFill>
              </a:rPr>
              <a:t>このページは審査対象ではありません。</a:t>
            </a:r>
            <a:endParaRPr kumimoji="1" lang="en-US" altLang="ja-JP" sz="1400" dirty="0">
              <a:solidFill>
                <a:srgbClr val="C00000"/>
              </a:solidFill>
            </a:endParaRPr>
          </a:p>
          <a:p>
            <a:r>
              <a:rPr kumimoji="1" lang="ja-JP" altLang="en-US" sz="1400" dirty="0">
                <a:solidFill>
                  <a:srgbClr val="C00000"/>
                </a:solidFill>
              </a:rPr>
              <a:t>　レイアウトや書式は変更せず、黄色着色セルに記入してください。</a:t>
            </a:r>
            <a:endParaRPr kumimoji="1" lang="en-US" altLang="ja-JP" sz="1400" dirty="0">
              <a:solidFill>
                <a:srgbClr val="C00000"/>
              </a:solidFill>
            </a:endParaRP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12A74475-9808-A83A-DA57-3FB10558D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936112"/>
              </p:ext>
            </p:extLst>
          </p:nvPr>
        </p:nvGraphicFramePr>
        <p:xfrm>
          <a:off x="158143" y="738138"/>
          <a:ext cx="9540039" cy="23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2257">
                  <a:extLst>
                    <a:ext uri="{9D8B030D-6E8A-4147-A177-3AD203B41FA5}">
                      <a16:colId xmlns:a16="http://schemas.microsoft.com/office/drawing/2014/main" val="3075508551"/>
                    </a:ext>
                  </a:extLst>
                </a:gridCol>
                <a:gridCol w="7767782">
                  <a:extLst>
                    <a:ext uri="{9D8B030D-6E8A-4147-A177-3AD203B41FA5}">
                      <a16:colId xmlns:a16="http://schemas.microsoft.com/office/drawing/2014/main" val="101148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法人等名称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3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法人番号</a:t>
                      </a:r>
                      <a:endParaRPr kumimoji="1" lang="en-US" altLang="ja-JP" sz="1200" dirty="0"/>
                    </a:p>
                    <a:p>
                      <a:r>
                        <a:rPr kumimoji="1" lang="en-US" altLang="ja-JP" sz="1200" dirty="0"/>
                        <a:t>※</a:t>
                      </a:r>
                      <a:r>
                        <a:rPr kumimoji="1" lang="ja-JP" altLang="en-US" sz="1200" dirty="0"/>
                        <a:t>自治体は不要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44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法人等所在地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3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事業所名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※</a:t>
                      </a:r>
                      <a:r>
                        <a:rPr kumimoji="1" lang="ja-JP" altLang="en-US" sz="1200" dirty="0"/>
                        <a:t>県外法人の場合のみ、県内の事業所名を記載</a:t>
                      </a:r>
                      <a:endParaRPr kumimoji="1" lang="en-US" altLang="ja-JP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39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事業所所在地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4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代表者　職・氏名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25968"/>
                  </a:ext>
                </a:extLst>
              </a:tr>
            </a:tbl>
          </a:graphicData>
        </a:graphic>
      </p:graphicFrame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2F4132B9-2B5C-A858-D51F-B09FF1E37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954698"/>
              </p:ext>
            </p:extLst>
          </p:nvPr>
        </p:nvGraphicFramePr>
        <p:xfrm>
          <a:off x="158141" y="3380303"/>
          <a:ext cx="9540041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2258">
                  <a:extLst>
                    <a:ext uri="{9D8B030D-6E8A-4147-A177-3AD203B41FA5}">
                      <a16:colId xmlns:a16="http://schemas.microsoft.com/office/drawing/2014/main" val="3075508551"/>
                    </a:ext>
                  </a:extLst>
                </a:gridCol>
                <a:gridCol w="7767783">
                  <a:extLst>
                    <a:ext uri="{9D8B030D-6E8A-4147-A177-3AD203B41FA5}">
                      <a16:colId xmlns:a16="http://schemas.microsoft.com/office/drawing/2014/main" val="101148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担当者部署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3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担当者　職・氏名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39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担当者メール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4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担当者電話番号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25968"/>
                  </a:ext>
                </a:extLst>
              </a:tr>
            </a:tbl>
          </a:graphicData>
        </a:graphic>
      </p:graphicFrame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AAD5A0-F51F-E13F-BE59-7717F46A721D}"/>
              </a:ext>
            </a:extLst>
          </p:cNvPr>
          <p:cNvSpPr txBox="1"/>
          <p:nvPr/>
        </p:nvSpPr>
        <p:spPr>
          <a:xfrm>
            <a:off x="158142" y="89145"/>
            <a:ext cx="4035167" cy="30777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</a:rPr>
              <a:t>応募者情報</a:t>
            </a:r>
            <a:endParaRPr kumimoji="1" lang="en-US" altLang="ja-JP" sz="1400" b="1" dirty="0">
              <a:solidFill>
                <a:srgbClr val="C00000"/>
              </a:solidFill>
            </a:endParaRPr>
          </a:p>
        </p:txBody>
      </p: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825000FE-AF77-5396-DB3C-3669802A6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247336"/>
              </p:ext>
            </p:extLst>
          </p:nvPr>
        </p:nvGraphicFramePr>
        <p:xfrm>
          <a:off x="158141" y="5259634"/>
          <a:ext cx="9530804" cy="15092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2258">
                  <a:extLst>
                    <a:ext uri="{9D8B030D-6E8A-4147-A177-3AD203B41FA5}">
                      <a16:colId xmlns:a16="http://schemas.microsoft.com/office/drawing/2014/main" val="3075508551"/>
                    </a:ext>
                  </a:extLst>
                </a:gridCol>
                <a:gridCol w="7758546">
                  <a:extLst>
                    <a:ext uri="{9D8B030D-6E8A-4147-A177-3AD203B41FA5}">
                      <a16:colId xmlns:a16="http://schemas.microsoft.com/office/drawing/2014/main" val="101148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取組主体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法人等全体　・　一部の部署又は事業所（部署等名称：　　　　　　）　・　その他（　　　　）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3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取組主体の名称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392822"/>
                  </a:ext>
                </a:extLst>
              </a:tr>
              <a:tr h="396701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所在地</a:t>
                      </a:r>
                      <a:endParaRPr kumimoji="1" lang="en-US" altLang="ja-JP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4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人数規模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25968"/>
                  </a:ext>
                </a:extLst>
              </a:tr>
            </a:tbl>
          </a:graphicData>
        </a:graphic>
      </p:graphicFrame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D6FF7FD-4D67-12F9-7FE0-B7097D6E80FD}"/>
              </a:ext>
            </a:extLst>
          </p:cNvPr>
          <p:cNvSpPr txBox="1"/>
          <p:nvPr/>
        </p:nvSpPr>
        <p:spPr>
          <a:xfrm>
            <a:off x="0" y="436853"/>
            <a:ext cx="1873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/>
              <a:t>【</a:t>
            </a:r>
            <a:r>
              <a:rPr kumimoji="1" lang="ja-JP" altLang="en-US" sz="1400" b="1" dirty="0"/>
              <a:t>応募者情報</a:t>
            </a:r>
            <a:r>
              <a:rPr kumimoji="1" lang="en-US" altLang="ja-JP" sz="1400" b="1" dirty="0"/>
              <a:t>】</a:t>
            </a:r>
            <a:endParaRPr kumimoji="1" lang="ja-JP" altLang="en-US" sz="1400" b="1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473494D-7318-06A9-3A11-615B1EF04F96}"/>
              </a:ext>
            </a:extLst>
          </p:cNvPr>
          <p:cNvSpPr txBox="1"/>
          <p:nvPr/>
        </p:nvSpPr>
        <p:spPr>
          <a:xfrm>
            <a:off x="0" y="3093635"/>
            <a:ext cx="1873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/>
              <a:t>【</a:t>
            </a:r>
            <a:r>
              <a:rPr kumimoji="1" lang="ja-JP" altLang="en-US" sz="1400" b="1" dirty="0"/>
              <a:t>担当者情報</a:t>
            </a:r>
            <a:r>
              <a:rPr kumimoji="1" lang="en-US" altLang="ja-JP" sz="1400" b="1" dirty="0"/>
              <a:t>】</a:t>
            </a:r>
            <a:endParaRPr kumimoji="1" lang="ja-JP" altLang="en-US" sz="1400" b="1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7B3D99-3BC3-934F-96E8-CB9B50AA092A}"/>
              </a:ext>
            </a:extLst>
          </p:cNvPr>
          <p:cNvSpPr txBox="1"/>
          <p:nvPr/>
        </p:nvSpPr>
        <p:spPr>
          <a:xfrm>
            <a:off x="0" y="4951857"/>
            <a:ext cx="1873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/>
              <a:t>【</a:t>
            </a:r>
            <a:r>
              <a:rPr kumimoji="1" lang="ja-JP" altLang="en-US" sz="1400" b="1" dirty="0"/>
              <a:t>取組主体の情報</a:t>
            </a:r>
            <a:r>
              <a:rPr kumimoji="1" lang="en-US" altLang="ja-JP" sz="1400" b="1" dirty="0"/>
              <a:t>】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025949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804</TotalTime>
  <Words>460</Words>
  <Application>Microsoft Office PowerPoint</Application>
  <PresentationFormat>A4 210 x 297 mm</PresentationFormat>
  <Paragraphs>54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>新潟県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新潟県</dc:creator>
  <cp:lastModifiedBy>新潟県</cp:lastModifiedBy>
  <cp:revision>33</cp:revision>
  <cp:lastPrinted>2026-09-29T07:00:15Z</cp:lastPrinted>
  <dcterms:created xsi:type="dcterms:W3CDTF">2026-09-14T23:53:36Z</dcterms:created>
  <dcterms:modified xsi:type="dcterms:W3CDTF">2026-09-29T07:10:52Z</dcterms:modified>
</cp:coreProperties>
</file>